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6"/>
  </p:notesMasterIdLst>
  <p:handoutMasterIdLst>
    <p:handoutMasterId r:id="rId37"/>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5" r:id="rId31"/>
    <p:sldId id="281" r:id="rId32"/>
    <p:sldId id="284" r:id="rId33"/>
    <p:sldId id="282" r:id="rId34"/>
    <p:sldId id="283" r:id="rId35"/>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22" autoAdjust="0"/>
    <p:restoredTop sz="53760" autoAdjust="0"/>
  </p:normalViewPr>
  <p:slideViewPr>
    <p:cSldViewPr snapToGrid="0">
      <p:cViewPr varScale="1">
        <p:scale>
          <a:sx n="70" d="100"/>
          <a:sy n="70" d="100"/>
        </p:scale>
        <p:origin x="736" y="20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notesMaster" Target="notesMasters/notes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handoutMaster" Target="handoutMasters/handout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a:t>
            </a:r>
            <a:r>
              <a:rPr lang="en-US" dirty="0" err="1" smtClean="0"/>
              <a:t>load_balancer.rb</a:t>
            </a:r>
            <a:r>
              <a:rPr lang="en-US" dirty="0" smtClean="0"/>
              <a: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a:t>
            </a:r>
            <a:r>
              <a:rPr lang="en-US" dirty="0" err="1" smtClean="0"/>
              <a:t>load_balancer.rb</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a:t>
            </a:r>
            <a:r>
              <a:rPr lang="en-US" dirty="0" err="1" smtClean="0"/>
              <a:t>load_balancer</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a:t>
            </a:r>
            <a:r>
              <a:rPr lang="en-US" dirty="0" err="1" smtClean="0"/>
              <a:t>load_balancer</a:t>
            </a:r>
            <a:r>
              <a:rPr lang="en-US" dirty="0" smtClean="0"/>
              <a:t>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a:t>
            </a:r>
            <a:r>
              <a:rPr lang="en-US" baseline="0" dirty="0" err="1" smtClean="0"/>
              <a:t>load_balancer</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load balancer, you</a:t>
            </a:r>
            <a:r>
              <a:rPr lang="en-US" baseline="0" dirty="0" smtClean="0"/>
              <a:t> </a:t>
            </a:r>
            <a:r>
              <a:rPr lang="en-US" dirty="0" smtClean="0"/>
              <a:t>can now simply set the new node's run list to be the </a:t>
            </a:r>
            <a:r>
              <a:rPr lang="en-US" dirty="0" err="1" smtClean="0"/>
              <a:t>load_balancer</a:t>
            </a:r>
            <a:r>
              <a:rPr lang="en-US" dirty="0" smtClean="0"/>
              <a:t>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all the nodes</a:t>
            </a:r>
            <a:r>
              <a:rPr lang="en-US" baseline="0" dirty="0" smtClean="0"/>
              <a:t> that </a:t>
            </a:r>
            <a:r>
              <a:rPr lang="en-US" baseline="0" smtClean="0"/>
              <a:t>are webservers have the correct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54473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a:t>
            </a:r>
            <a:r>
              <a:rPr lang="en-US" baseline="0" dirty="0" smtClean="0"/>
              <a:t> </a:t>
            </a:r>
            <a:r>
              <a:rPr lang="en-US" dirty="0" smtClean="0"/>
              <a:t>node or a '</a:t>
            </a:r>
            <a:r>
              <a:rPr lang="en-US" dirty="0" err="1" smtClean="0"/>
              <a:t>load_balancer</a:t>
            </a:r>
            <a:r>
              <a:rPr lang="en-US" dirty="0" smtClean="0"/>
              <a:t>'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dirty="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which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a:t>
            </a:r>
            <a:r>
              <a:rPr lang="en-US" dirty="0" err="1" smtClean="0"/>
              <a:t>load_balancer</a:t>
            </a:r>
            <a:r>
              <a:rPr lang="en-US" dirty="0" smtClean="0"/>
              <a:t>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a:t>
            </a:r>
            <a:r>
              <a:rPr lang="en-US" dirty="0" err="1" smtClean="0"/>
              <a:t>load_balancer.rb</a:t>
            </a:r>
            <a:r>
              <a:rPr lang="en-US" dirty="0" smtClean="0"/>
              <a:t>.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r>
              <a:rPr lang="en-US" baseline="0" dirty="0" smtClean="0"/>
              <a:t> </a:t>
            </a: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r>
              <a:rPr lang="en-US" baseline="0" dirty="0" smtClean="0"/>
              <a:t> </a:t>
            </a:r>
            <a:r>
              <a:rPr lang="en-US" dirty="0" smtClean="0"/>
              <a:t>The run list defines the list of recipes that give the role its purpose. Currently the </a:t>
            </a:r>
            <a:r>
              <a:rPr lang="en-US" dirty="0" err="1" smtClean="0"/>
              <a:t>load_balancer</a:t>
            </a:r>
            <a:r>
              <a:rPr lang="en-US" dirty="0" smtClean="0"/>
              <a:t>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a:t>
            </a:r>
            <a:r>
              <a:rPr lang="en-US" dirty="0" err="1" smtClean="0">
                <a:latin typeface="Courier New" panose="02070309020205020404" pitchFamily="49" charset="0"/>
                <a:cs typeface="Courier New" panose="02070309020205020404" pitchFamily="49" charset="0"/>
              </a:rPr>
              <a:t>load_balancer.rb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a:t>
            </a:r>
            <a:r>
              <a:rPr lang="en-US" dirty="0" smtClean="0">
                <a:latin typeface="Courier New" panose="02070309020205020404" pitchFamily="49" charset="0"/>
                <a:cs typeface="Courier New" panose="02070309020205020404" pitchFamily="49" charset="0"/>
              </a:rPr>
              <a:t>Load 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a:t>
            </a:r>
            <a:r>
              <a:rPr lang="en-US" dirty="0" smtClean="0">
                <a:latin typeface="Courier New" panose="02070309020205020404" pitchFamily="49" charset="0"/>
                <a:cs typeface="Courier New" panose="02070309020205020404" pitchFamily="49" charset="0"/>
              </a:rPr>
              <a:t>recipe[myhaproxy]</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a:t>
            </a:r>
            <a:r>
              <a:rPr lang="en-US" dirty="0" err="1" smtClean="0">
                <a:latin typeface="Courier New" panose="02070309020205020404" pitchFamily="49" charset="0"/>
                <a:cs typeface="Courier New" panose="02070309020205020404" pitchFamily="49" charset="0"/>
              </a:rPr>
              <a:t>load_balancer</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GL: </a:t>
            </a:r>
            <a:r>
              <a:rPr lang="en-US" dirty="0"/>
              <a:t>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44468"/>
            <a:ext cx="14423693" cy="4432657"/>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a:t>
            </a:r>
            <a:r>
              <a:rPr lang="en-US" dirty="0" smtClean="0">
                <a:latin typeface="Courier New" panose="02070309020205020404" pitchFamily="49" charset="0"/>
                <a:cs typeface="Courier New" panose="02070309020205020404" pitchFamily="49" charset="0"/>
              </a:rPr>
              <a:t>role[</a:t>
            </a:r>
            <a:r>
              <a:rPr lang="en-US" dirty="0" err="1" smtClean="0">
                <a:latin typeface="Courier New" panose="02070309020205020404" pitchFamily="49" charset="0"/>
                <a:cs typeface="Courier New" panose="02070309020205020404" pitchFamily="49" charset="0"/>
              </a:rPr>
              <a:t>load_balancer</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GL: Set the </a:t>
            </a:r>
            <a:r>
              <a:rPr lang="en-US" dirty="0" err="1" smtClean="0"/>
              <a:t>load_balancer</a:t>
            </a:r>
            <a:r>
              <a:rPr lang="en-US" dirty="0" smtClean="0"/>
              <a:t> Role to node2</a:t>
            </a:r>
            <a:endParaRPr lang="en-US" dirty="0"/>
          </a:p>
        </p:txBody>
      </p:sp>
      <p:sp>
        <p:nvSpPr>
          <p:cNvPr id="4" name="Text Placeholder 3"/>
          <p:cNvSpPr>
            <a:spLocks noGrp="1"/>
          </p:cNvSpPr>
          <p:nvPr>
            <p:ph type="body" sz="quarter" idx="11"/>
          </p:nvPr>
        </p:nvSpPr>
        <p:spPr>
          <a:xfrm>
            <a:off x="1121104" y="1337149"/>
            <a:ext cx="14422528" cy="802547"/>
          </a:xfrm>
        </p:spPr>
        <p:txBody>
          <a:bodyPr/>
          <a:lstStyle/>
          <a:p>
            <a:r>
              <a:rPr lang="en-US" sz="3200" dirty="0">
                <a:latin typeface="Courier New" panose="02070309020205020404" pitchFamily="49" charset="0"/>
                <a:cs typeface="Courier New" panose="02070309020205020404" pitchFamily="49" charset="0"/>
              </a:rPr>
              <a:t>$ knife node run_list set node2 "</a:t>
            </a:r>
            <a:r>
              <a:rPr lang="en-US" sz="3200" dirty="0" smtClean="0">
                <a:latin typeface="Courier New" panose="02070309020205020404" pitchFamily="49" charset="0"/>
                <a:cs typeface="Courier New" panose="02070309020205020404" pitchFamily="49" charset="0"/>
              </a:rPr>
              <a:t>role[</a:t>
            </a:r>
            <a:r>
              <a:rPr lang="en-US" sz="3200" dirty="0" err="1" smtClean="0">
                <a:latin typeface="Courier New" panose="02070309020205020404" pitchFamily="49" charset="0"/>
                <a:cs typeface="Courier New" panose="02070309020205020404" pitchFamily="49" charset="0"/>
              </a:rPr>
              <a:t>load_balancer</a:t>
            </a:r>
            <a:r>
              <a:rPr lang="en-US" sz="3200" dirty="0" smtClean="0">
                <a:latin typeface="Courier New" panose="02070309020205020404" pitchFamily="49" charset="0"/>
                <a:cs typeface="Courier New" panose="02070309020205020404" pitchFamily="49" charset="0"/>
              </a:rPr>
              <a: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node2</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ip-172-31-0-128.ec2.internal</a:t>
            </a:r>
          </a:p>
          <a:p>
            <a:r>
              <a:rPr lang="en-US" sz="2000" dirty="0">
                <a:latin typeface="Courier New" panose="02070309020205020404" pitchFamily="49" charset="0"/>
                <a:cs typeface="Courier New" panose="02070309020205020404" pitchFamily="49" charset="0"/>
              </a:rPr>
              <a:t>IP:          54.210.192.12</a:t>
            </a:r>
          </a:p>
          <a:p>
            <a:r>
              <a:rPr lang="en-US" sz="2000" dirty="0">
                <a:latin typeface="Courier New" panose="02070309020205020404" pitchFamily="49" charset="0"/>
                <a:cs typeface="Courier New" panose="02070309020205020404" pitchFamily="49" charset="0"/>
              </a:rPr>
              <a:t>Run List:    </a:t>
            </a:r>
            <a:r>
              <a:rPr lang="en-US" sz="2000" dirty="0" smtClean="0">
                <a:latin typeface="Courier New" panose="02070309020205020404" pitchFamily="49" charset="0"/>
                <a:cs typeface="Courier New" panose="02070309020205020404" pitchFamily="49" charset="0"/>
              </a:rPr>
              <a:t>role[</a:t>
            </a:r>
            <a:r>
              <a:rPr lang="en-US" sz="2000" dirty="0" err="1" smtClean="0">
                <a:latin typeface="Courier New" panose="02070309020205020404" pitchFamily="49" charset="0"/>
                <a:cs typeface="Courier New" panose="02070309020205020404" pitchFamily="49" charset="0"/>
              </a:rPr>
              <a:t>load_balancer</a:t>
            </a:r>
            <a:r>
              <a:rPr lang="en-US" sz="2000" dirty="0" smtClean="0">
                <a:latin typeface="Courier New" panose="02070309020205020404" pitchFamily="49" charset="0"/>
                <a:cs typeface="Courier New" panose="02070309020205020404" pitchFamily="49" charset="0"/>
              </a:rPr>
              <a:t>]</a:t>
            </a:r>
            <a:endParaRPr lang="en-US" sz="2000" dirty="0">
              <a:latin typeface="Courier New" panose="02070309020205020404" pitchFamily="49" charset="0"/>
              <a:cs typeface="Courier New" panose="02070309020205020404" pitchFamily="49" charset="0"/>
            </a:endParaRP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a:t>
            </a:r>
            <a:r>
              <a:rPr lang="en-US" sz="2000" dirty="0" smtClean="0">
                <a:latin typeface="Courier New" panose="02070309020205020404" pitchFamily="49" charset="0"/>
                <a:cs typeface="Courier New" panose="02070309020205020404" pitchFamily="49" charset="0"/>
              </a:rPr>
              <a:t>myhaproxy, myhaproxy::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default, </a:t>
            </a:r>
            <a:r>
              <a:rPr lang="en-US" sz="2000" dirty="0" smtClean="0">
                <a:latin typeface="Courier New" panose="02070309020205020404" pitchFamily="49" charset="0"/>
                <a:cs typeface="Courier New" panose="02070309020205020404" pitchFamily="49" charset="0"/>
              </a:rPr>
              <a:t>haproxy::</a:t>
            </a:r>
            <a:r>
              <a:rPr lang="en-US" sz="2000" dirty="0">
                <a:latin typeface="Courier New" panose="02070309020205020404" pitchFamily="49" charset="0"/>
                <a:cs typeface="Courier New" panose="02070309020205020404" pitchFamily="49" charset="0"/>
              </a:rPr>
              <a:t>install_package</a:t>
            </a:r>
          </a:p>
          <a:p>
            <a:r>
              <a:rPr lang="en-US" sz="2000" dirty="0">
                <a:latin typeface="Courier New" panose="02070309020205020404" pitchFamily="49" charset="0"/>
                <a:cs typeface="Courier New" panose="02070309020205020404" pitchFamily="49" charset="0"/>
              </a:rPr>
              <a:t>Platform:    centos 6.6</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GL: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09220"/>
            <a:ext cx="14423693" cy="5754126"/>
          </a:xfrm>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myhaproxy</a:t>
            </a:r>
            <a:endParaRPr lang="en-US" sz="2200" dirty="0">
              <a:latin typeface="Courier New" panose="02070309020205020404" pitchFamily="49" charset="0"/>
              <a:cs typeface="Courier New" panose="02070309020205020404" pitchFamily="49" charset="0"/>
            </a:endParaRP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a:t>
            </a:r>
            <a:r>
              <a:rPr lang="en-US" sz="2200" dirty="0" smtClean="0">
                <a:latin typeface="Courier New" panose="02070309020205020404" pitchFamily="49" charset="0"/>
                <a:cs typeface="Courier New" panose="02070309020205020404" pitchFamily="49" charset="0"/>
              </a:rPr>
              <a:t>haproxy::</a:t>
            </a:r>
            <a:r>
              <a:rPr lang="en-US" sz="2200" dirty="0">
                <a:latin typeface="Courier New" panose="02070309020205020404" pitchFamily="49" charset="0"/>
                <a:cs typeface="Courier New" panose="02070309020205020404" pitchFamily="49" charset="0"/>
              </a:rPr>
              <a:t>install_package</a:t>
            </a:r>
          </a:p>
          <a:p>
            <a:r>
              <a:rPr lang="en-US" sz="2200" dirty="0">
                <a:latin typeface="Courier New" panose="02070309020205020404" pitchFamily="49" charset="0"/>
                <a:cs typeface="Courier New" panose="02070309020205020404" pitchFamily="49" charset="0"/>
              </a:rPr>
              <a:t>ec2-54-210-192-12.compute-1.amazonaws.com   * </a:t>
            </a:r>
            <a:r>
              <a:rPr lang="en-US" sz="2200" dirty="0" smtClean="0">
                <a:latin typeface="Courier New" panose="02070309020205020404" pitchFamily="49" charset="0"/>
                <a:cs typeface="Courier New" panose="02070309020205020404" pitchFamily="49" charset="0"/>
              </a:rPr>
              <a:t>yum_package[haproxy] </a:t>
            </a:r>
            <a:r>
              <a:rPr lang="en-US" sz="2200" dirty="0">
                <a:latin typeface="Courier New" panose="02070309020205020404" pitchFamily="49" charset="0"/>
                <a:cs typeface="Courier New" panose="02070309020205020404" pitchFamily="49" charset="0"/>
              </a:rPr>
              <a:t>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GL: Converge All the Load Balancer Nodes</a:t>
            </a:r>
            <a:endParaRPr lang="en-US" dirty="0"/>
          </a:p>
        </p:txBody>
      </p:sp>
      <p:sp>
        <p:nvSpPr>
          <p:cNvPr id="4" name="Text Placeholder 3"/>
          <p:cNvSpPr>
            <a:spLocks noGrp="1"/>
          </p:cNvSpPr>
          <p:nvPr>
            <p:ph type="body" sz="quarter" idx="11"/>
          </p:nvPr>
        </p:nvSpPr>
        <p:spPr>
          <a:xfrm>
            <a:off x="1121104" y="1337150"/>
            <a:ext cx="14422528" cy="767296"/>
          </a:xfrm>
        </p:spPr>
        <p:txBody>
          <a:bodyPr/>
          <a:lstStyle/>
          <a:p>
            <a:r>
              <a:rPr lang="en-US" sz="2800" dirty="0" smtClean="0">
                <a:latin typeface="Courier New" panose="02070309020205020404" pitchFamily="49" charset="0"/>
                <a:cs typeface="Courier New" panose="02070309020205020404" pitchFamily="49" charset="0"/>
              </a:rPr>
              <a:t>$ knife ssh "</a:t>
            </a:r>
            <a:r>
              <a:rPr lang="en-US" sz="2800" dirty="0" err="1" smtClean="0">
                <a:latin typeface="Courier New" panose="02070309020205020404" pitchFamily="49" charset="0"/>
                <a:cs typeface="Courier New" panose="02070309020205020404" pitchFamily="49" charset="0"/>
              </a:rPr>
              <a:t>role:load_balancer</a:t>
            </a:r>
            <a:r>
              <a:rPr lang="en-US" sz="2800" dirty="0" smtClean="0">
                <a:latin typeface="Courier New" panose="02070309020205020404" pitchFamily="49" charset="0"/>
                <a:cs typeface="Courier New" panose="02070309020205020404" pitchFamily="49" charset="0"/>
              </a:rPr>
              <a:t>" -x USER -P PWD "sudo chef-client"</a:t>
            </a:r>
            <a:endParaRPr lang="en-US" sz="28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 Server</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recipe[apache]</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err="1" smtClean="0">
                <a:latin typeface="Courier New" panose="02070309020205020404" pitchFamily="49" charset="0"/>
                <a:cs typeface="Courier New" panose="02070309020205020404" pitchFamily="49" charset="0"/>
              </a:rPr>
              <a:t>load_balancer</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apache</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apache::server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smtClean="0">
                <a:latin typeface="Courier New" panose="02070309020205020404" pitchFamily="49" charset="0"/>
                <a:cs typeface="Courier New" panose="02070309020205020404" pitchFamily="49" charset="0"/>
              </a:rPr>
              <a:t>apache</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ü"/>
            </a:pPr>
            <a:r>
              <a:rPr lang="en-US" dirty="0" smtClean="0"/>
              <a:t>Create a role named 'web' that has the run list 'recipe[apache]'</a:t>
            </a:r>
          </a:p>
          <a:p>
            <a:pPr marL="609585" indent="-609585">
              <a:lnSpc>
                <a:spcPct val="120000"/>
              </a:lnSpc>
              <a:buFont typeface="Wingdings" charset="2"/>
              <a:buChar char="ü"/>
            </a:pPr>
            <a:r>
              <a:rPr lang="en-US" dirty="0" smtClean="0"/>
              <a:t>Set node1's run list to be "role[web]"</a:t>
            </a:r>
          </a:p>
          <a:p>
            <a:pPr marL="609585" indent="-609585">
              <a:lnSpc>
                <a:spcPct val="120000"/>
              </a:lnSpc>
              <a:buFont typeface="Wingdings" charset="2"/>
              <a:buChar char="ü"/>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1598582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load balancer node </a:t>
            </a:r>
            <a:r>
              <a:rPr lang="en-US" dirty="0"/>
              <a:t>a </a:t>
            </a:r>
            <a:r>
              <a:rPr lang="en-US" dirty="0" smtClean="0"/>
              <a:t>"</a:t>
            </a:r>
            <a:r>
              <a:rPr lang="en-US" dirty="0" err="1" smtClean="0"/>
              <a:t>load_balancer</a:t>
            </a:r>
            <a:r>
              <a:rPr lang="en-US" dirty="0" smtClean="0"/>
              <a:t>"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smtClean="0"/>
              <a:t>GL: 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GL: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GL: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GL: Create the </a:t>
            </a:r>
            <a:r>
              <a:rPr lang="en-US" dirty="0" err="1" smtClean="0"/>
              <a:t>load_balancer.rb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err="1" smtClean="0">
                <a:latin typeface="Courier New" panose="02070309020205020404" pitchFamily="49" charset="0"/>
                <a:cs typeface="Courier New" panose="02070309020205020404" pitchFamily="49" charset="0"/>
              </a:rPr>
              <a:t>load_balancer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Load Balancer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recipe[myhaproxy]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a:t>
            </a:r>
            <a:r>
              <a:rPr lang="en-US" dirty="0" err="1" smtClean="0"/>
              <a:t>load_balancer</a:t>
            </a:r>
            <a:r>
              <a:rPr lang="en-US" dirty="0" err="1" smtClean="0">
                <a:latin typeface="Courier New" panose="02070309020205020404" pitchFamily="49" charset="0"/>
                <a:cs typeface="Courier New" panose="02070309020205020404" pitchFamily="49" charset="0"/>
              </a:rPr>
              <a:t>.rb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15517</TotalTime>
  <Words>2647</Words>
  <Application>Microsoft Macintosh PowerPoint</Application>
  <PresentationFormat>Custom</PresentationFormat>
  <Paragraphs>309</Paragraphs>
  <Slides>30</Slides>
  <Notes>29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Courier New</vt:lpstr>
      <vt:lpstr>Gill Sans MT</vt:lpstr>
      <vt:lpstr>Inconsolata</vt:lpstr>
      <vt:lpstr>Wingdings</vt:lpstr>
      <vt:lpstr>Arial</vt:lpstr>
      <vt:lpstr>ChefDk3.2Template</vt:lpstr>
      <vt:lpstr>Roles</vt:lpstr>
      <vt:lpstr>Objectives</vt:lpstr>
      <vt:lpstr>Roles</vt:lpstr>
      <vt:lpstr>Roles</vt:lpstr>
      <vt:lpstr>GL: Roles for Everyone</vt:lpstr>
      <vt:lpstr>GL: What Can 'knife role' Do? </vt:lpstr>
      <vt:lpstr>GL: Run 'knife role list'</vt:lpstr>
      <vt:lpstr>GL: Create a Roles Directory</vt:lpstr>
      <vt:lpstr>GL: Create the load_balancer.rb</vt:lpstr>
      <vt:lpstr>GL: Upload it to the Chef Server</vt:lpstr>
      <vt:lpstr>GL: Validate Chef Server Received It</vt:lpstr>
      <vt:lpstr>GL: View Details of the Role</vt:lpstr>
      <vt:lpstr>GL: Run 'knife node --help' </vt:lpstr>
      <vt:lpstr>GL: Set the load_balancer Role to node2</vt:lpstr>
      <vt:lpstr>GL: Verify the Run List</vt:lpstr>
      <vt:lpstr>GL: Converge All the Load Balancer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Lab: Define a Web Role</vt:lpstr>
      <vt:lpstr>Roles for Everyone</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2007</cp:revision>
  <cp:lastPrinted>2015-02-07T23:49:10Z</cp:lastPrinted>
  <dcterms:created xsi:type="dcterms:W3CDTF">2012-09-13T17:36:07Z</dcterms:created>
  <dcterms:modified xsi:type="dcterms:W3CDTF">2016-02-26T23:03:11Z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